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2" r:id="rId5"/>
    <p:sldId id="267" r:id="rId6"/>
    <p:sldId id="282" r:id="rId7"/>
    <p:sldId id="269" r:id="rId8"/>
    <p:sldId id="270" r:id="rId9"/>
    <p:sldId id="271" r:id="rId10"/>
    <p:sldId id="272" r:id="rId11"/>
    <p:sldId id="273" r:id="rId12"/>
    <p:sldId id="275" r:id="rId13"/>
    <p:sldId id="274" r:id="rId14"/>
    <p:sldId id="263" r:id="rId15"/>
    <p:sldId id="276" r:id="rId16"/>
    <p:sldId id="277" r:id="rId17"/>
    <p:sldId id="279" r:id="rId18"/>
    <p:sldId id="278" r:id="rId19"/>
    <p:sldId id="281" r:id="rId20"/>
    <p:sldId id="280" r:id="rId21"/>
    <p:sldId id="264" r:id="rId22"/>
    <p:sldId id="26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F094-7D90-51F6-2B23-251F55C64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45899-106F-F246-AA1A-83BBF2973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6CED0-47AC-4916-F1AA-8AF60110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B1C56-B4E9-A593-8A55-37A2E587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CFB03-CA66-09CA-DBEE-31AE2E7F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6786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CBDA9-5D72-C3D8-5047-9865A17B8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EF4DF-8756-0594-4506-6D2B9157F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044D8-EAF4-1CE8-A8E9-E7AF0DFA5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98A1A-92AA-E7D9-BA9A-93F887BE6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A7487-4088-113A-784A-9E07BFB53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2677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57D7C0-4203-30F7-6F2A-23BD3E6C4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703618-8DC2-F866-FE89-0EDAB71BC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7129B-3F1C-FE8F-82D8-43A1636A3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3503B-D475-596A-63E6-F9AE0C5E4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4BB3F-F4B1-4CFE-E4C0-29B16A7A0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738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AE087-4EE6-7A88-DE0F-D4D4EBEAD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C6BC-936F-77C2-6460-69474AD71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0BFC8-552E-925D-8D8C-E72ED49F6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074B5-56C0-F9AD-BBAA-94DBFB1FA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6EA01-22A8-AFDF-F919-850D5B225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4897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442E6-DF4D-4648-2685-D784DE80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8B24F-23BE-8F2C-33B4-A65D46224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D729C-48C8-AC06-206F-53C79D18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E2ED-C8FA-FAA2-28B9-9CA9DD22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9AF87-5D20-99C2-5C53-E171E00CF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8577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CEE02-1740-63B7-01FF-B19C160AC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833AC-C25F-2619-632D-7104B52340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5E1EA-7244-4154-87A2-A1804CE10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2D877-DA01-1DB3-5FCE-EEEA989E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134BB-196C-CE19-920E-CFCFE432C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1785A-41FE-AAB2-06B4-39945D985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044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C6C4D-A2EB-FE37-F692-5030C790E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8A611-FE6B-3C64-AACA-F62B93C4C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4AA0B-EFE8-60A9-4EB2-EBA891CCA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B2845-2642-260C-DAE1-AB2B0C7D5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05B8F-609F-8339-06DF-8684CB327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383039-698A-8A72-2B81-51B2E063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E0528-80B3-9E19-F9C4-DCF248724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F07843-21B1-805D-9057-D515CB117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3207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425D-9DF9-51C0-A108-667428393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618733-6004-D247-1D60-D4A650C1E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4FCD5-3E4F-EAEB-7AD9-2DE1AE24B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F2F36F-1613-273A-9E54-82AF4351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0387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EDF5B3-9476-2656-2B16-E42FA907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0F66DD-35B5-3ED1-6C52-86652F2D9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0903F-45A0-15E5-991C-B327F2289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19975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14481-A2B6-2D13-A32A-13452A27C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F501-EDA6-5C68-216C-6D3D31EFF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9C65F-147B-77FA-54F3-F25D328A2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C0179-9EEB-CF45-EF64-776271CE0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DDADE-AA75-C07C-AFD7-1A8CAB2A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DFFD5-2F52-D249-FEC4-F39C8FCA8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90609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91B11-DDF3-95F7-2F3C-EDC38DB3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F174F-2C4F-9240-5185-97AA90E200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3B42F-E28A-3FDA-76B7-292391261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0344B-5B27-C749-47D0-6975ED7A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75909-CEC7-7B2C-D53E-37B3EEF0A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EBE5B-0E5D-A681-3293-BAAE9108F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17197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F3EB9C-7A9A-37B9-3BC0-DC8AD3B8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87C2A-D9E3-478D-384F-3A3EA909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6AC32-2BE7-A0FA-7CD9-826B70964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01B0BD-4939-4E9B-B34C-5188898CE0B7}" type="datetimeFigureOut">
              <a:rPr lang="en-SG" smtClean="0"/>
              <a:t>16/5/2025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11002-2D0F-3AEB-58C4-6D3A4D05D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96447-B4B9-123F-0043-673C49CEA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5B8975-CFBB-4433-8DD3-331D6D7F44C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0501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8DBE-CE1A-9EF6-5B49-34E5E2BB9A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A60-A70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F26923-85BA-D872-1D72-53E148F3A6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Bonded at 375C, 40N 15 mins</a:t>
            </a:r>
          </a:p>
          <a:p>
            <a:r>
              <a:rPr lang="en-SG" dirty="0"/>
              <a:t>Failed at 2N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0710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CDACC-B795-A762-05A7-CFE66CCE8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11563C2-C21F-05C5-505F-A6308CAF14E0}"/>
              </a:ext>
            </a:extLst>
          </p:cNvPr>
          <p:cNvSpPr txBox="1"/>
          <p:nvPr/>
        </p:nvSpPr>
        <p:spPr>
          <a:xfrm>
            <a:off x="265176" y="201775"/>
            <a:ext cx="2281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</a:t>
            </a:r>
            <a:r>
              <a:rPr lang="en-SG" sz="2800" dirty="0" err="1"/>
              <a:t>Farside</a:t>
            </a:r>
            <a:r>
              <a:rPr lang="en-SG" sz="2800" dirty="0"/>
              <a:t>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4929F5-5F31-01D7-6FF4-6DFCE404D71C}"/>
              </a:ext>
            </a:extLst>
          </p:cNvPr>
          <p:cNvSpPr txBox="1"/>
          <p:nvPr/>
        </p:nvSpPr>
        <p:spPr>
          <a:xfrm>
            <a:off x="146305" y="724995"/>
            <a:ext cx="24231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8: Evidence of missing PECVD on the pads itself, with the area AROUND vias being lower than the area without the vias (??)</a:t>
            </a:r>
          </a:p>
          <a:p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AE422A-2F38-40F5-DEA8-F7FBAC4A5E9D}"/>
              </a:ext>
            </a:extLst>
          </p:cNvPr>
          <p:cNvSpPr txBox="1"/>
          <p:nvPr/>
        </p:nvSpPr>
        <p:spPr>
          <a:xfrm>
            <a:off x="6315075" y="5635109"/>
            <a:ext cx="89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336463-CCF1-B1A1-0E38-596B7D3D5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492" y="539684"/>
            <a:ext cx="5734408" cy="491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85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5BDC4-BBFC-1F1B-1B3D-855805825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CD14B7A-E4B7-C4BE-C4CA-02B16DDC48D1}"/>
              </a:ext>
            </a:extLst>
          </p:cNvPr>
          <p:cNvSpPr txBox="1"/>
          <p:nvPr/>
        </p:nvSpPr>
        <p:spPr>
          <a:xfrm>
            <a:off x="265176" y="201775"/>
            <a:ext cx="2281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</a:t>
            </a:r>
            <a:r>
              <a:rPr lang="en-SG" sz="2800" dirty="0" err="1"/>
              <a:t>Farside</a:t>
            </a:r>
            <a:r>
              <a:rPr lang="en-SG" sz="2800" dirty="0"/>
              <a:t>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CBC824FF-8B96-F6FE-C966-64BE795F13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E1A62800-2B24-8F7A-8CD8-4349161CB1F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C0CD6-DE78-26CF-792E-D9B922C6CB4E}"/>
              </a:ext>
            </a:extLst>
          </p:cNvPr>
          <p:cNvSpPr txBox="1"/>
          <p:nvPr/>
        </p:nvSpPr>
        <p:spPr>
          <a:xfrm>
            <a:off x="146305" y="724995"/>
            <a:ext cx="24231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9 :</a:t>
            </a:r>
          </a:p>
          <a:p>
            <a:r>
              <a:rPr lang="en-SG" dirty="0"/>
              <a:t>Again, adhesion layer has from other strip is attached on this side. (Pad height 9um) </a:t>
            </a:r>
          </a:p>
          <a:p>
            <a:r>
              <a:rPr lang="en-SG" dirty="0"/>
              <a:t>Partial pad peeling on LHS seen, with some transfer of the vias (3um tall).</a:t>
            </a:r>
          </a:p>
          <a:p>
            <a:endParaRPr lang="en-SG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08AB51-32C0-B81A-9B01-1BCCDEEBB11F}"/>
              </a:ext>
            </a:extLst>
          </p:cNvPr>
          <p:cNvSpPr/>
          <p:nvPr/>
        </p:nvSpPr>
        <p:spPr>
          <a:xfrm rot="10800000">
            <a:off x="6557603" y="4917186"/>
            <a:ext cx="798576" cy="832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7162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35FADF-9342-885A-0068-EE8DBF69F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976EEB7-E9BC-4A79-8BEE-ABA5C99DAF21}"/>
              </a:ext>
            </a:extLst>
          </p:cNvPr>
          <p:cNvSpPr txBox="1"/>
          <p:nvPr/>
        </p:nvSpPr>
        <p:spPr>
          <a:xfrm>
            <a:off x="265176" y="201775"/>
            <a:ext cx="21157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(Back)</a:t>
            </a:r>
          </a:p>
          <a:p>
            <a:r>
              <a:rPr lang="en-SG" sz="2800" dirty="0"/>
              <a:t>Pre Pull Test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5E2F98A2-D5D1-2DEA-812D-B19D6B9EB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3" name="Picture 2" descr="A close-up of a computer chip&#10;&#10;AI-generated content may be incorrect.">
            <a:extLst>
              <a:ext uri="{FF2B5EF4-FFF2-40B4-BE49-F238E27FC236}">
                <a16:creationId xmlns:a16="http://schemas.microsoft.com/office/drawing/2014/main" id="{3BFD2C0A-BC3D-6BB4-592E-3CA4FF0289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6" r="40578"/>
          <a:stretch/>
        </p:blipFill>
        <p:spPr>
          <a:xfrm rot="16200000" flipH="1">
            <a:off x="4505289" y="931700"/>
            <a:ext cx="4229100" cy="8081082"/>
          </a:xfrm>
          <a:prstGeom prst="rect">
            <a:avLst/>
          </a:prstGeom>
        </p:spPr>
      </p:pic>
      <p:pic>
        <p:nvPicPr>
          <p:cNvPr id="6" name="Picture 5" descr="Close-up of a circuit board&#10;&#10;AI-generated content may be incorrect.">
            <a:extLst>
              <a:ext uri="{FF2B5EF4-FFF2-40B4-BE49-F238E27FC236}">
                <a16:creationId xmlns:a16="http://schemas.microsoft.com/office/drawing/2014/main" id="{D20BD2AD-C0B3-756D-255E-5B1D394FAC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6" r="43333"/>
          <a:stretch/>
        </p:blipFill>
        <p:spPr>
          <a:xfrm rot="5400000">
            <a:off x="4934268" y="-1736443"/>
            <a:ext cx="3975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06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E59DC-6A2A-4C9E-9B84-30BB52B3D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2464B3D-A013-3792-2CD1-DB64509416E5}"/>
              </a:ext>
            </a:extLst>
          </p:cNvPr>
          <p:cNvSpPr txBox="1"/>
          <p:nvPr/>
        </p:nvSpPr>
        <p:spPr>
          <a:xfrm>
            <a:off x="265176" y="201775"/>
            <a:ext cx="22881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(Back)</a:t>
            </a:r>
            <a:br>
              <a:rPr lang="en-SG" sz="2800" dirty="0"/>
            </a:br>
            <a:r>
              <a:rPr lang="en-SG" sz="2800" dirty="0"/>
              <a:t>Post Pull Test </a:t>
            </a:r>
          </a:p>
        </p:txBody>
      </p:sp>
      <p:pic>
        <p:nvPicPr>
          <p:cNvPr id="3" name="Picture 2" descr="A close-up of a light&#10;&#10;AI-generated content may be incorrect.">
            <a:extLst>
              <a:ext uri="{FF2B5EF4-FFF2-40B4-BE49-F238E27FC236}">
                <a16:creationId xmlns:a16="http://schemas.microsoft.com/office/drawing/2014/main" id="{0A08373E-EB29-6DE0-14FB-B222DFB953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78" b="4988"/>
          <a:stretch/>
        </p:blipFill>
        <p:spPr>
          <a:xfrm rot="10649032" flipH="1">
            <a:off x="3557016" y="-253432"/>
            <a:ext cx="6039230" cy="3968177"/>
          </a:xfrm>
          <a:prstGeom prst="rect">
            <a:avLst/>
          </a:prstGeom>
        </p:spPr>
      </p:pic>
      <p:pic>
        <p:nvPicPr>
          <p:cNvPr id="6" name="Picture 5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A22F2EAC-AE52-07EB-443F-246CC2E9CA5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072" b="8727"/>
          <a:stretch/>
        </p:blipFill>
        <p:spPr>
          <a:xfrm rot="10800000">
            <a:off x="4065778" y="3909624"/>
            <a:ext cx="5884672" cy="288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76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1EE92-43A3-B689-1664-12CB996B9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B912002-6A51-3182-D3DF-B8AECDE6F683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E238715E-7D0B-BBFB-2EE2-5F6BBC90C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0291A236-B320-1130-4466-552B718DE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FE07E6-4156-2970-0A26-A47910A07607}"/>
              </a:ext>
            </a:extLst>
          </p:cNvPr>
          <p:cNvSpPr txBox="1"/>
          <p:nvPr/>
        </p:nvSpPr>
        <p:spPr>
          <a:xfrm>
            <a:off x="146305" y="724995"/>
            <a:ext cx="242315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</a:t>
            </a:r>
            <a:r>
              <a:rPr lang="en-SG" sz="1800" dirty="0"/>
              <a:t>1,2,5,6,7,8:</a:t>
            </a:r>
            <a:endParaRPr lang="en-SG" dirty="0"/>
          </a:p>
          <a:p>
            <a:r>
              <a:rPr lang="en-SG" dirty="0"/>
              <a:t>Vias broken off at 1.3um below surface</a:t>
            </a:r>
          </a:p>
          <a:p>
            <a:r>
              <a:rPr lang="en-SG" dirty="0"/>
              <a:t>In regions where ‘mesh’ was seen on other strip, height is HIGHER than regions where mesh was absent (-1.3um vs -1.7um)</a:t>
            </a:r>
          </a:p>
          <a:p>
            <a:r>
              <a:rPr lang="en-SG" dirty="0"/>
              <a:t>Is this the PECVD?</a:t>
            </a:r>
          </a:p>
          <a:p>
            <a:endParaRPr lang="en-SG" dirty="0"/>
          </a:p>
          <a:p>
            <a:r>
              <a:rPr lang="en-SG" dirty="0"/>
              <a:t>On the region with the vias, can see grey specks- presence of the titanium adhesion layer. No glass glinting seen.</a:t>
            </a:r>
          </a:p>
          <a:p>
            <a:r>
              <a:rPr lang="en-SG" dirty="0"/>
              <a:t>Across multiple pads, the titanium is seen as crescent moon shapes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42C18-4426-536D-19F3-617455AB3C69}"/>
              </a:ext>
            </a:extLst>
          </p:cNvPr>
          <p:cNvSpPr/>
          <p:nvPr/>
        </p:nvSpPr>
        <p:spPr>
          <a:xfrm>
            <a:off x="3758184" y="201775"/>
            <a:ext cx="2459736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BD7FD2-AEE2-9134-F718-89A7BF1442F0}"/>
              </a:ext>
            </a:extLst>
          </p:cNvPr>
          <p:cNvSpPr/>
          <p:nvPr/>
        </p:nvSpPr>
        <p:spPr>
          <a:xfrm>
            <a:off x="3659336" y="1788106"/>
            <a:ext cx="5800344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1745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8961F-121B-0B8D-C443-A281A8A52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2A8D36F-3C67-22A5-B0AD-0DA230A4373B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CB62814A-CEDA-F51B-D36F-B7661B3E7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8DDD1D50-589A-50E2-3176-E149C427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7D9F25-4723-5B6E-0916-1230E2076166}"/>
              </a:ext>
            </a:extLst>
          </p:cNvPr>
          <p:cNvSpPr txBox="1"/>
          <p:nvPr/>
        </p:nvSpPr>
        <p:spPr>
          <a:xfrm>
            <a:off x="146305" y="724995"/>
            <a:ext cx="242315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3,4</a:t>
            </a:r>
            <a:r>
              <a:rPr lang="en-SG" sz="1800" dirty="0"/>
              <a:t>:</a:t>
            </a:r>
            <a:br>
              <a:rPr lang="en-SG" sz="1800" dirty="0"/>
            </a:br>
            <a:r>
              <a:rPr lang="en-SG" sz="1800" dirty="0"/>
              <a:t>Mostly individual vias present, with heights ranging from 4um to 10um. Indicating that failure at gold-gold interface as well as failure of gold-adhesion layer occurred at strip A60.</a:t>
            </a:r>
          </a:p>
          <a:p>
            <a:endParaRPr lang="en-SG" dirty="0"/>
          </a:p>
          <a:p>
            <a:endParaRPr lang="en-SG" dirty="0"/>
          </a:p>
          <a:p>
            <a:r>
              <a:rPr lang="en-SG" dirty="0"/>
              <a:t>Pad 4: Top most via(from A60)  was not in contact with other pad due to misalignment. This was transferred over to this strip, at a height of 9.3um.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D82B3B-0E86-58BE-E5D6-4A738DD1859F}"/>
              </a:ext>
            </a:extLst>
          </p:cNvPr>
          <p:cNvSpPr/>
          <p:nvPr/>
        </p:nvSpPr>
        <p:spPr>
          <a:xfrm>
            <a:off x="6856984" y="163708"/>
            <a:ext cx="2459736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54240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972E2-8C21-831C-5A8E-725CE1B7E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C3B1FE8-8C22-10DE-0DE7-1B4D34CBED63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D8ED4C8A-F3C8-CAE9-6581-9D1E093D4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5735A928-C98E-0E1C-DB88-785805B6D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F0775C-F9AE-14D6-C18D-41D0274FE128}"/>
              </a:ext>
            </a:extLst>
          </p:cNvPr>
          <p:cNvSpPr txBox="1"/>
          <p:nvPr/>
        </p:nvSpPr>
        <p:spPr>
          <a:xfrm>
            <a:off x="146305" y="724995"/>
            <a:ext cx="24231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9:</a:t>
            </a:r>
          </a:p>
          <a:p>
            <a:r>
              <a:rPr lang="en-SG" dirty="0"/>
              <a:t>Indentation of 1um was seen, with presence of vias rising to 4um. </a:t>
            </a:r>
          </a:p>
          <a:p>
            <a:r>
              <a:rPr lang="en-SG" dirty="0"/>
              <a:t>South-east corner of pad was lifted up, indicating that failure occurred at the adhesion below this.</a:t>
            </a:r>
          </a:p>
          <a:p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66AA85-1C8B-05D8-AFFC-179CFC042670}"/>
              </a:ext>
            </a:extLst>
          </p:cNvPr>
          <p:cNvSpPr/>
          <p:nvPr/>
        </p:nvSpPr>
        <p:spPr>
          <a:xfrm>
            <a:off x="6135687" y="1146202"/>
            <a:ext cx="749300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18653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76536-BDC6-50A5-9D65-9ED9AA05E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8FAE395-AD01-15FD-4F85-B0EDC79848E4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B13EC486-40BE-F1F2-D59C-A5F7ADA1D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7911D426-84AD-379D-2461-D042C950A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DE7AB7-B511-37DA-60E5-59F119C32816}"/>
              </a:ext>
            </a:extLst>
          </p:cNvPr>
          <p:cNvSpPr txBox="1"/>
          <p:nvPr/>
        </p:nvSpPr>
        <p:spPr>
          <a:xfrm>
            <a:off x="133605" y="724995"/>
            <a:ext cx="24231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2,3,4, 8:</a:t>
            </a:r>
          </a:p>
          <a:p>
            <a:r>
              <a:rPr lang="en-SG" dirty="0"/>
              <a:t>Formation of ‘mesh’ seen again. </a:t>
            </a:r>
          </a:p>
          <a:p>
            <a:r>
              <a:rPr lang="en-SG" dirty="0"/>
              <a:t>Approximate height of 8um. </a:t>
            </a:r>
          </a:p>
          <a:p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65616D-7D34-FDD8-6ABF-89443A49D335}"/>
              </a:ext>
            </a:extLst>
          </p:cNvPr>
          <p:cNvSpPr/>
          <p:nvPr/>
        </p:nvSpPr>
        <p:spPr>
          <a:xfrm>
            <a:off x="5503988" y="3680327"/>
            <a:ext cx="3881311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102E6C0-6DB2-6606-FF45-3F3D1636F267}"/>
              </a:ext>
            </a:extLst>
          </p:cNvPr>
          <p:cNvSpPr/>
          <p:nvPr/>
        </p:nvSpPr>
        <p:spPr>
          <a:xfrm>
            <a:off x="8547099" y="5150292"/>
            <a:ext cx="660401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15601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3651C-A5E4-E337-212E-F9EF69B71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E260C39-8E49-1077-D11C-51CE09B8E50F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3E6CA349-9D13-48FE-6FC1-5DFA2E4B0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B7099894-DEFF-A89D-C9FD-194E12328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E7E437-CBDF-CFB1-84DE-3F221D930530}"/>
              </a:ext>
            </a:extLst>
          </p:cNvPr>
          <p:cNvSpPr txBox="1"/>
          <p:nvPr/>
        </p:nvSpPr>
        <p:spPr>
          <a:xfrm>
            <a:off x="133605" y="724995"/>
            <a:ext cx="24231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4:</a:t>
            </a:r>
          </a:p>
          <a:p>
            <a:r>
              <a:rPr lang="en-SG" dirty="0"/>
              <a:t>Presence of very tall peaks detected – approx. 14um. </a:t>
            </a:r>
          </a:p>
          <a:p>
            <a:r>
              <a:rPr lang="en-SG" dirty="0"/>
              <a:t>Perhaps failure beyond the PECVD layer, into the adhesion layer/ glass?</a:t>
            </a:r>
          </a:p>
          <a:p>
            <a:endParaRPr lang="en-SG" dirty="0"/>
          </a:p>
          <a:p>
            <a:r>
              <a:rPr lang="en-SG" dirty="0"/>
              <a:t>This is reflected in the corresponding Pad on A60. 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1FD55-AF09-441D-0E91-7D04E2757788}"/>
              </a:ext>
            </a:extLst>
          </p:cNvPr>
          <p:cNvSpPr/>
          <p:nvPr/>
        </p:nvSpPr>
        <p:spPr>
          <a:xfrm>
            <a:off x="4116387" y="5191627"/>
            <a:ext cx="749300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5926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DF720-1EB9-907C-3856-5CEB5CFFF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2818537-9BD5-9224-8DE6-18A6CD707396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EA17F08B-505E-4AE9-D470-102891C9E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B0DDF03B-1513-632F-3425-C152963097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EC78C9-55EC-7017-71F0-ACFDCBE50484}"/>
              </a:ext>
            </a:extLst>
          </p:cNvPr>
          <p:cNvSpPr txBox="1"/>
          <p:nvPr/>
        </p:nvSpPr>
        <p:spPr>
          <a:xfrm>
            <a:off x="133605" y="724995"/>
            <a:ext cx="242315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7:</a:t>
            </a:r>
          </a:p>
          <a:p>
            <a:r>
              <a:rPr lang="en-SG" dirty="0"/>
              <a:t>From image before pull test, some glinting seen on backside. Seeing if this is reflected here in a delamination etc</a:t>
            </a:r>
          </a:p>
          <a:p>
            <a:endParaRPr lang="en-SG" dirty="0"/>
          </a:p>
          <a:p>
            <a:r>
              <a:rPr lang="en-SG" dirty="0"/>
              <a:t>On LHS of pad, see bonding of vias with ‘mesh’ at </a:t>
            </a:r>
            <a:r>
              <a:rPr lang="en-SG" dirty="0" err="1"/>
              <a:t>approx</a:t>
            </a:r>
            <a:r>
              <a:rPr lang="en-SG" dirty="0"/>
              <a:t>  4.5um high.</a:t>
            </a:r>
          </a:p>
          <a:p>
            <a:endParaRPr lang="en-SG" dirty="0"/>
          </a:p>
          <a:p>
            <a:r>
              <a:rPr lang="en-SG" dirty="0"/>
              <a:t>On RHS, have some missing data, but data present goes to </a:t>
            </a:r>
          </a:p>
          <a:p>
            <a:r>
              <a:rPr lang="en-SG"/>
              <a:t>–4.6um</a:t>
            </a:r>
            <a:r>
              <a:rPr lang="en-SG" dirty="0"/>
              <a:t>, indicating that there is glass failure.</a:t>
            </a:r>
          </a:p>
          <a:p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76A7E0-71A5-31DA-FAF4-6CF8ED058872}"/>
              </a:ext>
            </a:extLst>
          </p:cNvPr>
          <p:cNvSpPr/>
          <p:nvPr/>
        </p:nvSpPr>
        <p:spPr>
          <a:xfrm>
            <a:off x="7072088" y="5140112"/>
            <a:ext cx="749300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4846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7E802-A39F-A5AE-C646-823AEE493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AADF0DB-96B2-021F-420B-51CEA19A6D93}"/>
              </a:ext>
            </a:extLst>
          </p:cNvPr>
          <p:cNvSpPr txBox="1"/>
          <p:nvPr/>
        </p:nvSpPr>
        <p:spPr>
          <a:xfrm>
            <a:off x="256032" y="174343"/>
            <a:ext cx="18373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(Back)</a:t>
            </a:r>
          </a:p>
          <a:p>
            <a:r>
              <a:rPr lang="en-SG" sz="1600" dirty="0"/>
              <a:t>Pre pull test</a:t>
            </a:r>
          </a:p>
        </p:txBody>
      </p:sp>
      <p:pic>
        <p:nvPicPr>
          <p:cNvPr id="5" name="Picture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C58BBF48-69F2-7BA4-B4E9-DD1E83C256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1" t="4204" r="49393"/>
          <a:stretch/>
        </p:blipFill>
        <p:spPr>
          <a:xfrm rot="16200000" flipH="1">
            <a:off x="4267839" y="-1833765"/>
            <a:ext cx="3629716" cy="6195758"/>
          </a:xfrm>
          <a:prstGeom prst="rect">
            <a:avLst/>
          </a:prstGeom>
        </p:spPr>
      </p:pic>
      <p:pic>
        <p:nvPicPr>
          <p:cNvPr id="7" name="Picture 6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8F7D122F-DFDA-F5D9-33DD-520420FDF6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2" r="38349"/>
          <a:stretch/>
        </p:blipFill>
        <p:spPr>
          <a:xfrm rot="5400000" flipH="1">
            <a:off x="4879214" y="1954021"/>
            <a:ext cx="3360588" cy="701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2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15E13-00E4-EB38-A015-67EE6B2FB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CA0F8EA-DE65-7217-F28F-3A8B6EC909F7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A70 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8BC8419C-8D47-FBE0-AD9D-930D7BFE0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2415540" y="2953285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38494F61-8720-8E7A-65A1-F580FC70F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C9AD9B-3D16-BFBE-ED10-8C69ED2D4DE2}"/>
              </a:ext>
            </a:extLst>
          </p:cNvPr>
          <p:cNvSpPr txBox="1"/>
          <p:nvPr/>
        </p:nvSpPr>
        <p:spPr>
          <a:xfrm>
            <a:off x="133605" y="724995"/>
            <a:ext cx="242315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9:</a:t>
            </a:r>
          </a:p>
          <a:p>
            <a:r>
              <a:rPr lang="en-SG" dirty="0"/>
              <a:t>Indentation of 1um, with remnants of 3 vias and a small portion of the pad rising to 9um. </a:t>
            </a:r>
          </a:p>
          <a:p>
            <a:r>
              <a:rPr lang="en-SG" dirty="0"/>
              <a:t>This has a similar height to what was seen on the corresponding pad on A60, indicating that bonding occurred on both sides, and the gold-gold interface was much stronger than the adhesion metal –gold interface. </a:t>
            </a:r>
          </a:p>
          <a:p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143D8C-C602-63B5-6DA3-5159F9A0EB60}"/>
              </a:ext>
            </a:extLst>
          </p:cNvPr>
          <p:cNvSpPr/>
          <p:nvPr/>
        </p:nvSpPr>
        <p:spPr>
          <a:xfrm>
            <a:off x="6286477" y="4425884"/>
            <a:ext cx="749300" cy="721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59703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CDE89-2820-4924-CF01-45F2FAFD7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56F5211-8616-06EE-32F8-0C98946987F5}"/>
              </a:ext>
            </a:extLst>
          </p:cNvPr>
          <p:cNvSpPr txBox="1"/>
          <p:nvPr/>
        </p:nvSpPr>
        <p:spPr>
          <a:xfrm>
            <a:off x="265176" y="201775"/>
            <a:ext cx="17203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A60 - A70 </a:t>
            </a:r>
          </a:p>
          <a:p>
            <a:r>
              <a:rPr lang="en-SG" dirty="0"/>
              <a:t>Overlay</a:t>
            </a:r>
          </a:p>
        </p:txBody>
      </p:sp>
      <p:pic>
        <p:nvPicPr>
          <p:cNvPr id="5" name="Picture 4" descr="A close-up of a graph&#10;&#10;AI-generated content may be incorrect.">
            <a:extLst>
              <a:ext uri="{FF2B5EF4-FFF2-40B4-BE49-F238E27FC236}">
                <a16:creationId xmlns:a16="http://schemas.microsoft.com/office/drawing/2014/main" id="{9CF6AF3C-53A5-E712-2FD5-BCD8B98AD2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5" t="1937" r="7188" b="31936"/>
          <a:stretch/>
        </p:blipFill>
        <p:spPr>
          <a:xfrm rot="10800000">
            <a:off x="3238500" y="3191029"/>
            <a:ext cx="7534275" cy="3666971"/>
          </a:xfrm>
          <a:prstGeom prst="rect">
            <a:avLst/>
          </a:prstGeom>
        </p:spPr>
      </p:pic>
      <p:pic>
        <p:nvPicPr>
          <p:cNvPr id="7" name="Picture 6" descr="A green screen with red dots&#10;&#10;AI-generated content may be incorrect.">
            <a:extLst>
              <a:ext uri="{FF2B5EF4-FFF2-40B4-BE49-F238E27FC236}">
                <a16:creationId xmlns:a16="http://schemas.microsoft.com/office/drawing/2014/main" id="{DCF101EA-E3A6-DD5A-E401-D016017585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3665" r="16641" b="38848"/>
          <a:stretch/>
        </p:blipFill>
        <p:spPr>
          <a:xfrm flipV="1">
            <a:off x="3162300" y="60891"/>
            <a:ext cx="6696075" cy="3263333"/>
          </a:xfrm>
          <a:prstGeom prst="rect">
            <a:avLst/>
          </a:prstGeom>
        </p:spPr>
      </p:pic>
      <p:pic>
        <p:nvPicPr>
          <p:cNvPr id="3" name="Picture 2" descr="A close-up of a graph&#10;&#10;AI-generated content may be incorrect.">
            <a:extLst>
              <a:ext uri="{FF2B5EF4-FFF2-40B4-BE49-F238E27FC236}">
                <a16:creationId xmlns:a16="http://schemas.microsoft.com/office/drawing/2014/main" id="{51D34F41-BAB5-A518-1915-384F4CF26D4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996848" y="3385016"/>
            <a:ext cx="6852127" cy="3412193"/>
          </a:xfrm>
          <a:prstGeom prst="rect">
            <a:avLst/>
          </a:prstGeom>
        </p:spPr>
      </p:pic>
      <p:pic>
        <p:nvPicPr>
          <p:cNvPr id="6" name="Picture 5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36E22C42-DBBB-E177-025E-1687A9DACAD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97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8E10A-DA8B-9634-5874-9A5B528D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2E7F7-4BF1-9E0A-58CF-D8065C8DE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Good bonding seen on all 18 pads</a:t>
            </a:r>
          </a:p>
          <a:p>
            <a:r>
              <a:rPr lang="en-SG" dirty="0"/>
              <a:t> Glass failure seen on A60 </a:t>
            </a:r>
            <a:r>
              <a:rPr lang="en-SG" dirty="0" err="1"/>
              <a:t>Farside</a:t>
            </a:r>
            <a:r>
              <a:rPr lang="en-SG" dirty="0"/>
              <a:t> Pad 7, from bonding.</a:t>
            </a:r>
          </a:p>
          <a:p>
            <a:r>
              <a:rPr lang="en-SG" dirty="0"/>
              <a:t>PECVD removed along with vias</a:t>
            </a:r>
          </a:p>
          <a:p>
            <a:r>
              <a:rPr lang="en-SG" dirty="0"/>
              <a:t>Unexplained heights on pads where PECVD was removed</a:t>
            </a:r>
          </a:p>
          <a:p>
            <a:r>
              <a:rPr lang="en-SG" dirty="0"/>
              <a:t>Pad 9 failed not at glass, but at adhesion metal to glass layer</a:t>
            </a:r>
          </a:p>
          <a:p>
            <a:pPr lvl="1"/>
            <a:r>
              <a:rPr lang="en-SG" dirty="0"/>
              <a:t>Gold-gold bond is the strongest portion</a:t>
            </a:r>
          </a:p>
          <a:p>
            <a:r>
              <a:rPr lang="en-SG" dirty="0"/>
              <a:t>Sharp ‘cliffs’ on all edges of pads indicates that no force is transmitted into the substrate</a:t>
            </a:r>
          </a:p>
          <a:p>
            <a:r>
              <a:rPr lang="en-SG" dirty="0"/>
              <a:t>Main failure occurred between gold and adhesion layer.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1300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697DD-41C4-00D6-D6C3-3C80BBC3E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462EFC-4B07-D131-A870-5370D1A9EC34}"/>
              </a:ext>
            </a:extLst>
          </p:cNvPr>
          <p:cNvSpPr txBox="1"/>
          <p:nvPr/>
        </p:nvSpPr>
        <p:spPr>
          <a:xfrm>
            <a:off x="265176" y="201775"/>
            <a:ext cx="18773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(Front)</a:t>
            </a:r>
          </a:p>
          <a:p>
            <a:r>
              <a:rPr lang="en-SG" sz="1600" dirty="0"/>
              <a:t>Post Pull Test</a:t>
            </a:r>
          </a:p>
        </p:txBody>
      </p:sp>
      <p:pic>
        <p:nvPicPr>
          <p:cNvPr id="5" name="Picture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1D9A132D-A951-92E5-7D53-657834354B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75"/>
          <a:stretch/>
        </p:blipFill>
        <p:spPr>
          <a:xfrm rot="152488">
            <a:off x="3580194" y="-380637"/>
            <a:ext cx="6003967" cy="3473883"/>
          </a:xfrm>
          <a:prstGeom prst="rect">
            <a:avLst/>
          </a:prstGeom>
        </p:spPr>
      </p:pic>
      <p:pic>
        <p:nvPicPr>
          <p:cNvPr id="7" name="Picture 6" descr="A close-up of several lights&#10;&#10;AI-generated content may be incorrect.">
            <a:extLst>
              <a:ext uri="{FF2B5EF4-FFF2-40B4-BE49-F238E27FC236}">
                <a16:creationId xmlns:a16="http://schemas.microsoft.com/office/drawing/2014/main" id="{42D2F7F5-4B76-AF3B-EB63-9F6B0034FC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60" b="4286"/>
          <a:stretch/>
        </p:blipFill>
        <p:spPr>
          <a:xfrm rot="10800000" flipV="1">
            <a:off x="3506126" y="3633348"/>
            <a:ext cx="6450591" cy="348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88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38A90C1-0802-804F-665C-5C2F52912A68}"/>
              </a:ext>
            </a:extLst>
          </p:cNvPr>
          <p:cNvSpPr txBox="1"/>
          <p:nvPr/>
        </p:nvSpPr>
        <p:spPr>
          <a:xfrm>
            <a:off x="265176" y="201775"/>
            <a:ext cx="854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267A8743-CDC1-6257-247C-630A196D78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CC70AA4C-FD80-7645-C169-170526A468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05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894AD-DDA5-A6C9-DC17-4CB58EADC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1105F50-EA85-6A69-9310-BC3149F0EF8F}"/>
              </a:ext>
            </a:extLst>
          </p:cNvPr>
          <p:cNvSpPr txBox="1"/>
          <p:nvPr/>
        </p:nvSpPr>
        <p:spPr>
          <a:xfrm>
            <a:off x="265176" y="201775"/>
            <a:ext cx="2540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(Nearside)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1A282672-AB88-4AFD-DEE5-AB0A3935E1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D0CC476D-8EF5-4006-8820-D07A570C77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84276E-AC6C-96B2-F901-3D676ADE81F8}"/>
              </a:ext>
            </a:extLst>
          </p:cNvPr>
          <p:cNvSpPr txBox="1"/>
          <p:nvPr/>
        </p:nvSpPr>
        <p:spPr>
          <a:xfrm>
            <a:off x="146305" y="724995"/>
            <a:ext cx="242315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Pads 1,2,5,6,7,8:</a:t>
            </a:r>
          </a:p>
          <a:p>
            <a:r>
              <a:rPr lang="en-SG" sz="1600" dirty="0"/>
              <a:t>A ‘mesh’ of vias is seen attached above the pads, with a height of  approx. 8um.</a:t>
            </a:r>
          </a:p>
          <a:p>
            <a:r>
              <a:rPr lang="en-SG" sz="1600" dirty="0"/>
              <a:t>Pad 1,2,7,8 have a higher height than 5,6 ( 6.6um on pad 5)</a:t>
            </a:r>
          </a:p>
          <a:p>
            <a:r>
              <a:rPr lang="en-SG" sz="1600" dirty="0"/>
              <a:t>No individual vias are seen. </a:t>
            </a:r>
          </a:p>
          <a:p>
            <a:r>
              <a:rPr lang="en-SG" sz="1600" dirty="0"/>
              <a:t>Matches with other strip as loss of PEVCD, but based on images, is not adhesion metal.</a:t>
            </a:r>
          </a:p>
          <a:p>
            <a:r>
              <a:rPr lang="en-SG" sz="1600" dirty="0"/>
              <a:t>Mesh is not complete- it seems to join the closest two vias rather than fully enclose the surface. </a:t>
            </a:r>
          </a:p>
          <a:p>
            <a:r>
              <a:rPr lang="en-SG" sz="1600" dirty="0"/>
              <a:t>There is presence of a bump above the mesh- possibly failure from a new layer from the other strip?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7CB39-8C30-CB5B-1EB4-FB69580CED9E}"/>
              </a:ext>
            </a:extLst>
          </p:cNvPr>
          <p:cNvSpPr/>
          <p:nvPr/>
        </p:nvSpPr>
        <p:spPr>
          <a:xfrm>
            <a:off x="3758184" y="201775"/>
            <a:ext cx="2459736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76A1E8-83A9-0BC8-9D71-CBEFBACB4E2F}"/>
              </a:ext>
            </a:extLst>
          </p:cNvPr>
          <p:cNvSpPr/>
          <p:nvPr/>
        </p:nvSpPr>
        <p:spPr>
          <a:xfrm>
            <a:off x="3659336" y="1788106"/>
            <a:ext cx="5800344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7964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7841D-C095-1FE6-09DB-09B89091F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1E4A66E-F9C9-9CAB-0BBA-BFBB61DFE8E0}"/>
              </a:ext>
            </a:extLst>
          </p:cNvPr>
          <p:cNvSpPr txBox="1"/>
          <p:nvPr/>
        </p:nvSpPr>
        <p:spPr>
          <a:xfrm>
            <a:off x="265176" y="201775"/>
            <a:ext cx="2540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(Nearside)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42F66672-B9BC-1090-6664-FC9E8AF380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79182597-B6F2-7555-1665-49D6144D13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E3CF0D-054E-FBE9-0DA2-F9F5795D63E1}"/>
              </a:ext>
            </a:extLst>
          </p:cNvPr>
          <p:cNvSpPr txBox="1"/>
          <p:nvPr/>
        </p:nvSpPr>
        <p:spPr>
          <a:xfrm>
            <a:off x="146305" y="724995"/>
            <a:ext cx="24231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Pad 1: Clear evidence of this mesh being transparent – bottom right hand corner is circular in shape, from other strip. This is the PECVD layer on top of the vias</a:t>
            </a:r>
          </a:p>
          <a:p>
            <a:r>
              <a:rPr lang="en-SG" sz="1600" dirty="0"/>
              <a:t>Mesh joins alternating vias, not a full plane. </a:t>
            </a:r>
          </a:p>
          <a:p>
            <a:r>
              <a:rPr lang="en-SG" sz="1600" dirty="0"/>
              <a:t>Check for deformation of the vias.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5721DD-CCE7-53FE-BF89-7D1C0F607A10}"/>
              </a:ext>
            </a:extLst>
          </p:cNvPr>
          <p:cNvSpPr/>
          <p:nvPr/>
        </p:nvSpPr>
        <p:spPr>
          <a:xfrm>
            <a:off x="3758184" y="201775"/>
            <a:ext cx="2459736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008C05-B035-4390-FD59-907AF2D41A92}"/>
              </a:ext>
            </a:extLst>
          </p:cNvPr>
          <p:cNvSpPr/>
          <p:nvPr/>
        </p:nvSpPr>
        <p:spPr>
          <a:xfrm>
            <a:off x="3659336" y="1788106"/>
            <a:ext cx="5800344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068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E9584-DF94-1F5B-CAF6-3BEF48E4F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429817A-02C6-0C7D-7A00-1CBB1E0CBF07}"/>
              </a:ext>
            </a:extLst>
          </p:cNvPr>
          <p:cNvSpPr txBox="1"/>
          <p:nvPr/>
        </p:nvSpPr>
        <p:spPr>
          <a:xfrm>
            <a:off x="265176" y="201775"/>
            <a:ext cx="2540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(Nearside)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58340773-7CC7-1E9B-6FB2-9A9D1D5A2C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F3C75D09-75B1-29B1-D085-41C59D0AF3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B3551D-240B-AA70-2DB8-D9A429A24C16}"/>
              </a:ext>
            </a:extLst>
          </p:cNvPr>
          <p:cNvSpPr txBox="1"/>
          <p:nvPr/>
        </p:nvSpPr>
        <p:spPr>
          <a:xfrm>
            <a:off x="146305" y="724995"/>
            <a:ext cx="242315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Pads 3,4:</a:t>
            </a:r>
          </a:p>
          <a:p>
            <a:r>
              <a:rPr lang="en-SG" dirty="0"/>
              <a:t>Single free standing vias are seen, quite evenly spread out across the whole pad. </a:t>
            </a:r>
          </a:p>
          <a:p>
            <a:r>
              <a:rPr lang="en-SG" dirty="0"/>
              <a:t>Height of 10 um at highest (pink), but others have heights of 5um.(blue)</a:t>
            </a:r>
          </a:p>
          <a:p>
            <a:endParaRPr lang="en-SG" dirty="0"/>
          </a:p>
          <a:p>
            <a:r>
              <a:rPr lang="en-SG" dirty="0"/>
              <a:t>Pink regions indicate that bonding has failed at adhesion layer of other pad, while blue region is failure of at gold-gold interface</a:t>
            </a:r>
          </a:p>
          <a:p>
            <a:endParaRPr lang="en-SG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6944C3-4F50-916E-FD41-DC50E0DAD817}"/>
              </a:ext>
            </a:extLst>
          </p:cNvPr>
          <p:cNvSpPr/>
          <p:nvPr/>
        </p:nvSpPr>
        <p:spPr>
          <a:xfrm>
            <a:off x="6803692" y="201775"/>
            <a:ext cx="2459736" cy="1041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9106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38B8E-E053-A243-E098-4916013B3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0BFBE01-944F-23DD-7C3E-7D6B07A15652}"/>
              </a:ext>
            </a:extLst>
          </p:cNvPr>
          <p:cNvSpPr txBox="1"/>
          <p:nvPr/>
        </p:nvSpPr>
        <p:spPr>
          <a:xfrm>
            <a:off x="265176" y="201775"/>
            <a:ext cx="2540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(Nearside)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D49C741D-1996-43D4-BDEC-FBF43408BB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D4D1E76B-14FE-2D8C-D128-B488CB09E3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AACEB5-0CD0-2A7B-4C72-544623030D3D}"/>
              </a:ext>
            </a:extLst>
          </p:cNvPr>
          <p:cNvSpPr txBox="1"/>
          <p:nvPr/>
        </p:nvSpPr>
        <p:spPr>
          <a:xfrm>
            <a:off x="146305" y="724995"/>
            <a:ext cx="24231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9:</a:t>
            </a:r>
          </a:p>
          <a:p>
            <a:r>
              <a:rPr lang="en-SG" dirty="0"/>
              <a:t>Transfer of gold pad from other strip</a:t>
            </a:r>
          </a:p>
          <a:p>
            <a:r>
              <a:rPr lang="en-SG" dirty="0"/>
              <a:t>Presence of vias seen indicates that some failure occurred at glass-adhesion layer.</a:t>
            </a:r>
          </a:p>
          <a:p>
            <a:r>
              <a:rPr lang="en-SG" dirty="0"/>
              <a:t>Colour of pad indicates that the adhesion layer is attached on this side.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31D6AE-14E8-28F3-B575-33B66A721902}"/>
              </a:ext>
            </a:extLst>
          </p:cNvPr>
          <p:cNvSpPr/>
          <p:nvPr/>
        </p:nvSpPr>
        <p:spPr>
          <a:xfrm>
            <a:off x="6096000" y="1133856"/>
            <a:ext cx="798576" cy="832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44658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FD1F2-D11D-1C92-31CE-AEA84DD76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6C74804-2E67-8763-AD5D-6D65B4ECDA8D}"/>
              </a:ext>
            </a:extLst>
          </p:cNvPr>
          <p:cNvSpPr txBox="1"/>
          <p:nvPr/>
        </p:nvSpPr>
        <p:spPr>
          <a:xfrm>
            <a:off x="265176" y="201775"/>
            <a:ext cx="2281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dirty="0"/>
              <a:t>A60 (</a:t>
            </a:r>
            <a:r>
              <a:rPr lang="en-SG" sz="2800" dirty="0" err="1"/>
              <a:t>Farside</a:t>
            </a:r>
            <a:r>
              <a:rPr lang="en-SG" sz="2800" dirty="0"/>
              <a:t>) </a:t>
            </a:r>
          </a:p>
        </p:txBody>
      </p:sp>
      <p:pic>
        <p:nvPicPr>
          <p:cNvPr id="2" name="Picture 1" descr="A close-up of a graph&#10;&#10;AI-generated content may be incorrect.">
            <a:extLst>
              <a:ext uri="{FF2B5EF4-FFF2-40B4-BE49-F238E27FC236}">
                <a16:creationId xmlns:a16="http://schemas.microsoft.com/office/drawing/2014/main" id="{C1722F73-2F94-70E3-A0CD-7E156474EE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4" t="3510" r="15546" b="38533"/>
          <a:stretch/>
        </p:blipFill>
        <p:spPr>
          <a:xfrm rot="10800000" flipV="1">
            <a:off x="3377629" y="3533777"/>
            <a:ext cx="6852127" cy="3412193"/>
          </a:xfrm>
          <a:prstGeom prst="rect">
            <a:avLst/>
          </a:prstGeom>
        </p:spPr>
      </p:pic>
      <p:pic>
        <p:nvPicPr>
          <p:cNvPr id="3" name="Picture 2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DC31B4A1-BFDF-31BC-53F6-F05C0D9FA1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9" t="3404" r="15566" b="37370"/>
          <a:stretch/>
        </p:blipFill>
        <p:spPr>
          <a:xfrm>
            <a:off x="3162300" y="-342747"/>
            <a:ext cx="6794417" cy="3421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C723D-40E7-C913-E5EF-C4A82DABE7CF}"/>
              </a:ext>
            </a:extLst>
          </p:cNvPr>
          <p:cNvSpPr txBox="1"/>
          <p:nvPr/>
        </p:nvSpPr>
        <p:spPr>
          <a:xfrm>
            <a:off x="146305" y="724995"/>
            <a:ext cx="2867351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Pad 1-8 :</a:t>
            </a:r>
          </a:p>
          <a:p>
            <a:r>
              <a:rPr lang="en-SG" dirty="0"/>
              <a:t>Freestanding vias seen again, rather than the mesh. </a:t>
            </a:r>
          </a:p>
          <a:p>
            <a:r>
              <a:rPr lang="en-SG" dirty="0"/>
              <a:t>Vias have height of approx. 7um.</a:t>
            </a:r>
          </a:p>
          <a:p>
            <a:endParaRPr lang="en-SG" dirty="0"/>
          </a:p>
          <a:p>
            <a:r>
              <a:rPr lang="en-SG" dirty="0"/>
              <a:t>While remainder of pad has vias removed to the PECVD</a:t>
            </a:r>
          </a:p>
          <a:p>
            <a:endParaRPr lang="en-SG" dirty="0"/>
          </a:p>
          <a:p>
            <a:r>
              <a:rPr lang="en-SG" dirty="0"/>
              <a:t>Presence of PECVD is not as extensive as the nearside, but definitely is present between the vias.</a:t>
            </a:r>
          </a:p>
          <a:p>
            <a:r>
              <a:rPr lang="en-SG" dirty="0"/>
              <a:t>Pad 7: Highest points are grey (Titanium), with glass behind it(portions with missing data)</a:t>
            </a:r>
          </a:p>
          <a:p>
            <a:r>
              <a:rPr lang="en-SG" dirty="0"/>
              <a:t>Pad 7 exhibits all 3 modes of failure. 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59CF0E-D107-A410-CA13-53ED5989ED48}"/>
              </a:ext>
            </a:extLst>
          </p:cNvPr>
          <p:cNvSpPr/>
          <p:nvPr/>
        </p:nvSpPr>
        <p:spPr>
          <a:xfrm>
            <a:off x="8848725" y="5705856"/>
            <a:ext cx="798576" cy="832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0101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923</Words>
  <Application>Microsoft Office PowerPoint</Application>
  <PresentationFormat>Widescreen</PresentationFormat>
  <Paragraphs>101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A60-A70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Ang, Ariel E R</dc:creator>
  <cp:lastModifiedBy>Ang, Ariel E R</cp:lastModifiedBy>
  <cp:revision>83</cp:revision>
  <dcterms:created xsi:type="dcterms:W3CDTF">2025-05-15T10:12:35Z</dcterms:created>
  <dcterms:modified xsi:type="dcterms:W3CDTF">2025-05-16T11:45:47Z</dcterms:modified>
</cp:coreProperties>
</file>

<file path=docProps/thumbnail.jpeg>
</file>